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498"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t.org/" TargetMode="External"/><Relationship Id="rId2" Type="http://schemas.openxmlformats.org/officeDocument/2006/relationships/hyperlink" Target="http://www.sat.org/" TargetMode="External"/><Relationship Id="rId1" Type="http://schemas.openxmlformats.org/officeDocument/2006/relationships/slideLayout" Target="../slideLayouts/slideLayout2.xml"/><Relationship Id="rId6" Type="http://schemas.openxmlformats.org/officeDocument/2006/relationships/hyperlink" Target="http://www.erikthered.com/tutor/sat-act-calendar.html" TargetMode="External"/><Relationship Id="rId5" Type="http://schemas.openxmlformats.org/officeDocument/2006/relationships/hyperlink" Target="http://www.fafsa.gov/" TargetMode="External"/><Relationship Id="rId4" Type="http://schemas.openxmlformats.org/officeDocument/2006/relationships/hyperlink" Target="http://www.hasdk1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Senior Reminders</a:t>
            </a:r>
            <a:endParaRPr lang="en-US" dirty="0"/>
          </a:p>
        </p:txBody>
      </p:sp>
      <p:sp>
        <p:nvSpPr>
          <p:cNvPr id="3" name="Subtitle 2"/>
          <p:cNvSpPr>
            <a:spLocks noGrp="1"/>
          </p:cNvSpPr>
          <p:nvPr>
            <p:ph type="subTitle" idx="1"/>
          </p:nvPr>
        </p:nvSpPr>
        <p:spPr/>
        <p:txBody>
          <a:bodyPr/>
          <a:lstStyle/>
          <a:p>
            <a:r>
              <a:rPr lang="en-US" dirty="0" smtClean="0"/>
              <a:t>Mr. </a:t>
            </a:r>
            <a:r>
              <a:rPr lang="en-US" dirty="0" err="1" smtClean="0"/>
              <a:t>Teter</a:t>
            </a:r>
            <a:endParaRPr lang="en-US" dirty="0" smtClean="0"/>
          </a:p>
          <a:p>
            <a:r>
              <a:rPr lang="en-US" dirty="0" smtClean="0"/>
              <a:t>Mrs. Papa</a:t>
            </a:r>
            <a:endParaRPr lang="en-US" dirty="0"/>
          </a:p>
        </p:txBody>
      </p:sp>
    </p:spTree>
    <p:extLst>
      <p:ext uri="{BB962C8B-B14F-4D97-AF65-F5344CB8AC3E}">
        <p14:creationId xmlns:p14="http://schemas.microsoft.com/office/powerpoint/2010/main" val="146981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0"/>
            <a:ext cx="9182100" cy="6960973"/>
          </a:xfrm>
        </p:spPr>
        <p:txBody>
          <a:bodyPr>
            <a:normAutofit/>
          </a:bodyPr>
          <a:lstStyle/>
          <a:p>
            <a:pPr marL="0" indent="0">
              <a:buNone/>
            </a:pPr>
            <a:r>
              <a:rPr lang="en-US" b="1" u="sng" dirty="0" smtClean="0"/>
              <a:t>September </a:t>
            </a:r>
          </a:p>
          <a:p>
            <a:r>
              <a:rPr lang="en-US" b="1" dirty="0" smtClean="0"/>
              <a:t>College </a:t>
            </a:r>
            <a:r>
              <a:rPr lang="en-US" b="1" dirty="0"/>
              <a:t>a</a:t>
            </a:r>
            <a:r>
              <a:rPr lang="en-US" b="1" dirty="0" smtClean="0"/>
              <a:t>pplications begin (See college websites). The recommended college application window is September and October of Senior year. Email transcript requests to you counselor. Apply for 2025-2026 school year. </a:t>
            </a:r>
            <a:endParaRPr lang="en-US" b="1" dirty="0"/>
          </a:p>
          <a:p>
            <a:r>
              <a:rPr lang="en-US" b="1" dirty="0" smtClean="0"/>
              <a:t>SAT - SAT.ORG (registration, practice, and results). Some colleges are SAT optional. However, all colleges take SAT results if you have them. You must check with your college of interest and your intended major. Submit college applications without SAT results and send SAT results later directly from your SAT account. Put your SAT account username and password somewhere safe.  </a:t>
            </a:r>
          </a:p>
          <a:p>
            <a:pPr lvl="1"/>
            <a:r>
              <a:rPr lang="en-US" b="1" dirty="0" smtClean="0"/>
              <a:t>October 5	 	Registration Deadline: September 24</a:t>
            </a:r>
          </a:p>
          <a:p>
            <a:pPr lvl="1"/>
            <a:r>
              <a:rPr lang="en-US" b="1" dirty="0" smtClean="0"/>
              <a:t>November </a:t>
            </a:r>
            <a:r>
              <a:rPr lang="en-US" b="1" dirty="0"/>
              <a:t>2</a:t>
            </a:r>
            <a:r>
              <a:rPr lang="en-US" b="1" dirty="0" smtClean="0"/>
              <a:t> 	Registration Deadline: October 22</a:t>
            </a:r>
          </a:p>
          <a:p>
            <a:pPr lvl="1"/>
            <a:r>
              <a:rPr lang="en-US" b="1" dirty="0" smtClean="0"/>
              <a:t>December </a:t>
            </a:r>
            <a:r>
              <a:rPr lang="en-US" b="1" dirty="0"/>
              <a:t>7</a:t>
            </a:r>
            <a:r>
              <a:rPr lang="en-US" b="1" dirty="0" smtClean="0"/>
              <a:t> 	Registration Deadline: November 26</a:t>
            </a:r>
          </a:p>
          <a:p>
            <a:r>
              <a:rPr lang="en-US" b="1" dirty="0" smtClean="0"/>
              <a:t>ACT –  ACT.ORG (registration/practice/results) </a:t>
            </a:r>
          </a:p>
          <a:p>
            <a:r>
              <a:rPr lang="en-US" b="1" dirty="0" smtClean="0"/>
              <a:t>College </a:t>
            </a:r>
            <a:r>
              <a:rPr lang="en-US" b="1" dirty="0" err="1" smtClean="0"/>
              <a:t>Accuplacer</a:t>
            </a:r>
            <a:r>
              <a:rPr lang="en-US" b="1" dirty="0" smtClean="0"/>
              <a:t> exams (school specific) </a:t>
            </a:r>
          </a:p>
          <a:p>
            <a:r>
              <a:rPr lang="en-US" b="1" dirty="0" smtClean="0"/>
              <a:t>College Admissions Counselor Visits-Lunch Tables. </a:t>
            </a:r>
          </a:p>
          <a:p>
            <a:r>
              <a:rPr lang="en-US" b="1" dirty="0" smtClean="0"/>
              <a:t>Check HACC Guidance Websites for updated information</a:t>
            </a:r>
          </a:p>
          <a:p>
            <a:r>
              <a:rPr lang="en-US" b="1" dirty="0" smtClean="0"/>
              <a:t>Credit Check (20 credits to graduate on time</a:t>
            </a:r>
            <a:r>
              <a:rPr lang="en-US" b="1" dirty="0"/>
              <a:t> </a:t>
            </a:r>
            <a:r>
              <a:rPr lang="en-US" b="1" dirty="0" smtClean="0"/>
              <a:t>and NCAA eligibility)</a:t>
            </a:r>
          </a:p>
          <a:p>
            <a:r>
              <a:rPr lang="en-US" b="1" dirty="0" smtClean="0"/>
              <a:t>Classroom visits for Career Objective Forms</a:t>
            </a:r>
          </a:p>
          <a:p>
            <a:pPr marL="0" indent="0">
              <a:buNone/>
            </a:pPr>
            <a:endParaRPr lang="en-US" dirty="0" smtClean="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732728359"/>
              </p:ext>
            </p:extLst>
          </p:nvPr>
        </p:nvGraphicFramePr>
        <p:xfrm>
          <a:off x="723899" y="3784600"/>
          <a:ext cx="212090" cy="335280"/>
        </p:xfrm>
        <a:graphic>
          <a:graphicData uri="http://schemas.openxmlformats.org/drawingml/2006/table">
            <a:tbl>
              <a:tblPr/>
              <a:tblGrid>
                <a:gridCol w="212090">
                  <a:extLst>
                    <a:ext uri="{9D8B030D-6E8A-4147-A177-3AD203B41FA5}">
                      <a16:colId xmlns:a16="http://schemas.microsoft.com/office/drawing/2014/main" val="3565891332"/>
                    </a:ext>
                  </a:extLst>
                </a:gridCol>
              </a:tblGrid>
              <a:tr h="165100">
                <a:tc>
                  <a:txBody>
                    <a:bodyPr/>
                    <a:lstStyle/>
                    <a:p>
                      <a:endParaRPr lang="en-US" sz="1600" dirty="0">
                        <a:effectLst/>
                      </a:endParaRPr>
                    </a:p>
                  </a:txBody>
                  <a:tcPr marR="9525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extLst>
                  <a:ext uri="{0D108BD9-81ED-4DB2-BD59-A6C34878D82A}">
                    <a16:rowId xmlns:a16="http://schemas.microsoft.com/office/drawing/2014/main" val="1951635894"/>
                  </a:ext>
                </a:extLst>
              </a:tr>
            </a:tbl>
          </a:graphicData>
        </a:graphic>
      </p:graphicFrame>
    </p:spTree>
    <p:extLst>
      <p:ext uri="{BB962C8B-B14F-4D97-AF65-F5344CB8AC3E}">
        <p14:creationId xmlns:p14="http://schemas.microsoft.com/office/powerpoint/2010/main" val="2434344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8325"/>
            <a:ext cx="8596668" cy="5753038"/>
          </a:xfrm>
        </p:spPr>
        <p:txBody>
          <a:bodyPr>
            <a:normAutofit/>
          </a:bodyPr>
          <a:lstStyle/>
          <a:p>
            <a:pPr marL="0" indent="0">
              <a:buNone/>
            </a:pPr>
            <a:r>
              <a:rPr lang="en-US" b="1" u="sng" dirty="0" smtClean="0"/>
              <a:t>October</a:t>
            </a:r>
          </a:p>
          <a:p>
            <a:pPr marL="0" indent="0">
              <a:buNone/>
            </a:pPr>
            <a:endParaRPr lang="en-US" dirty="0" smtClean="0"/>
          </a:p>
          <a:p>
            <a:r>
              <a:rPr lang="en-US" dirty="0" smtClean="0"/>
              <a:t>FAFSA window opens </a:t>
            </a:r>
            <a:r>
              <a:rPr lang="en-US" dirty="0" smtClean="0"/>
              <a:t>December</a:t>
            </a:r>
            <a:r>
              <a:rPr lang="en-US" dirty="0" smtClean="0"/>
              <a:t> </a:t>
            </a:r>
            <a:r>
              <a:rPr lang="en-US" dirty="0" smtClean="0"/>
              <a:t>1, 2024– </a:t>
            </a:r>
            <a:r>
              <a:rPr lang="en-US" b="1" dirty="0" smtClean="0"/>
              <a:t>Does not have to be </a:t>
            </a:r>
            <a:r>
              <a:rPr lang="en-US" dirty="0" smtClean="0"/>
              <a:t>completed in </a:t>
            </a:r>
            <a:r>
              <a:rPr lang="en-US" dirty="0" smtClean="0"/>
              <a:t>December</a:t>
            </a:r>
            <a:r>
              <a:rPr lang="en-US" dirty="0" smtClean="0"/>
              <a:t> </a:t>
            </a:r>
            <a:r>
              <a:rPr lang="en-US" dirty="0" smtClean="0"/>
              <a:t>– but needs to be completed by all college bound students. The sooner the better. Complete for 2025-2026. </a:t>
            </a:r>
          </a:p>
          <a:p>
            <a:r>
              <a:rPr lang="en-US" dirty="0" smtClean="0"/>
              <a:t>Financial Aid Night </a:t>
            </a:r>
            <a:r>
              <a:rPr lang="en-US" dirty="0" smtClean="0"/>
              <a:t>Thurs</a:t>
            </a:r>
            <a:r>
              <a:rPr lang="en-US" dirty="0" smtClean="0"/>
              <a:t>day December 12, </a:t>
            </a:r>
            <a:r>
              <a:rPr lang="en-US" dirty="0" smtClean="0"/>
              <a:t>2024 </a:t>
            </a:r>
            <a:r>
              <a:rPr lang="en-US" dirty="0" smtClean="0"/>
              <a:t>5:00-6:30pm </a:t>
            </a:r>
            <a:r>
              <a:rPr lang="en-US" dirty="0" smtClean="0"/>
              <a:t>in the high </a:t>
            </a:r>
            <a:r>
              <a:rPr lang="en-US" smtClean="0"/>
              <a:t>school </a:t>
            </a:r>
            <a:r>
              <a:rPr lang="en-US" smtClean="0"/>
              <a:t>library. </a:t>
            </a:r>
            <a:endParaRPr lang="en-US" dirty="0" smtClean="0"/>
          </a:p>
          <a:p>
            <a:r>
              <a:rPr lang="en-US" dirty="0"/>
              <a:t>	</a:t>
            </a:r>
            <a:r>
              <a:rPr lang="en-US" dirty="0" smtClean="0"/>
              <a:t>Check the guidance website frequently for updates and announcements</a:t>
            </a:r>
          </a:p>
          <a:p>
            <a:r>
              <a:rPr lang="en-US" dirty="0" smtClean="0"/>
              <a:t>	College Fairs and Open houses on the college campus – check college websites for information &amp; sign-up</a:t>
            </a:r>
          </a:p>
          <a:p>
            <a:r>
              <a:rPr lang="en-US" dirty="0"/>
              <a:t>	</a:t>
            </a:r>
            <a:r>
              <a:rPr lang="en-US" dirty="0" smtClean="0"/>
              <a:t>College applications continue – pay attention to deadlines.</a:t>
            </a:r>
          </a:p>
          <a:p>
            <a:r>
              <a:rPr lang="en-US" dirty="0" smtClean="0"/>
              <a:t>ASVAB date is still being finalized. Usually 1 in fall and 1 in spring.</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p>
        </p:txBody>
      </p:sp>
    </p:spTree>
    <p:extLst>
      <p:ext uri="{BB962C8B-B14F-4D97-AF65-F5344CB8AC3E}">
        <p14:creationId xmlns:p14="http://schemas.microsoft.com/office/powerpoint/2010/main" val="2677284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834" y="325738"/>
            <a:ext cx="8596668" cy="6417962"/>
          </a:xfrm>
        </p:spPr>
        <p:txBody>
          <a:bodyPr>
            <a:normAutofit/>
          </a:bodyPr>
          <a:lstStyle/>
          <a:p>
            <a:pPr marL="0" indent="0">
              <a:buNone/>
            </a:pPr>
            <a:r>
              <a:rPr lang="en-US" b="1" u="sng" dirty="0" smtClean="0"/>
              <a:t>November</a:t>
            </a:r>
            <a:r>
              <a:rPr lang="en-US" dirty="0" smtClean="0"/>
              <a:t> </a:t>
            </a:r>
          </a:p>
          <a:p>
            <a:r>
              <a:rPr lang="en-US" dirty="0"/>
              <a:t>	</a:t>
            </a:r>
            <a:r>
              <a:rPr lang="en-US" dirty="0" smtClean="0"/>
              <a:t>Some College application deadlines are November 1  – should have finished applying by now.</a:t>
            </a:r>
            <a:endParaRPr lang="en-US" dirty="0"/>
          </a:p>
          <a:p>
            <a:r>
              <a:rPr lang="en-US" dirty="0" smtClean="0"/>
              <a:t>Co-op information-speak to Mr. </a:t>
            </a:r>
            <a:r>
              <a:rPr lang="en-US" dirty="0" err="1" smtClean="0"/>
              <a:t>Tihansky</a:t>
            </a:r>
            <a:r>
              <a:rPr lang="en-US" dirty="0" smtClean="0"/>
              <a:t>. He can be reached at tihanskyr@hasdk12.org</a:t>
            </a:r>
            <a:endParaRPr lang="en-US" dirty="0"/>
          </a:p>
          <a:p>
            <a:pPr marL="0" indent="0">
              <a:buNone/>
            </a:pPr>
            <a:endParaRPr lang="en-US" dirty="0" smtClean="0"/>
          </a:p>
          <a:p>
            <a:r>
              <a:rPr lang="en-US" dirty="0" smtClean="0"/>
              <a:t>Start looking at scholarship opportunities online</a:t>
            </a:r>
          </a:p>
          <a:p>
            <a:pPr marL="0" indent="0">
              <a:buNone/>
            </a:pPr>
            <a:r>
              <a:rPr lang="en-US" dirty="0"/>
              <a:t>	</a:t>
            </a:r>
            <a:endParaRPr lang="en-US" dirty="0" smtClean="0"/>
          </a:p>
          <a:p>
            <a:pPr marL="0" indent="0" algn="ctr">
              <a:buNone/>
            </a:pPr>
            <a:r>
              <a:rPr lang="en-US" b="1" u="sng" dirty="0" smtClean="0"/>
              <a:t>Review of websites: </a:t>
            </a:r>
          </a:p>
          <a:p>
            <a:pPr marL="0" indent="0" algn="ctr">
              <a:buNone/>
            </a:pPr>
            <a:r>
              <a:rPr lang="en-US" dirty="0" smtClean="0">
                <a:hlinkClick r:id="rId2"/>
              </a:rPr>
              <a:t>www.Sat.org</a:t>
            </a:r>
            <a:endParaRPr lang="en-US" dirty="0" smtClean="0"/>
          </a:p>
          <a:p>
            <a:pPr marL="0" indent="0" algn="ctr">
              <a:buNone/>
            </a:pPr>
            <a:r>
              <a:rPr lang="en-US" dirty="0" smtClean="0">
                <a:hlinkClick r:id="rId3"/>
              </a:rPr>
              <a:t>www.ACT.org</a:t>
            </a:r>
            <a:endParaRPr lang="en-US" dirty="0" smtClean="0"/>
          </a:p>
          <a:p>
            <a:pPr marL="0" indent="0" algn="ctr">
              <a:buNone/>
            </a:pPr>
            <a:r>
              <a:rPr lang="en-US" dirty="0" smtClean="0">
                <a:hlinkClick r:id="rId4"/>
              </a:rPr>
              <a:t>www.hasdk12.org</a:t>
            </a:r>
            <a:endParaRPr lang="en-US" dirty="0" smtClean="0"/>
          </a:p>
          <a:p>
            <a:pPr marL="0" indent="0" algn="ctr">
              <a:buNone/>
            </a:pPr>
            <a:r>
              <a:rPr lang="en-US" dirty="0" smtClean="0">
                <a:hlinkClick r:id="rId5"/>
              </a:rPr>
              <a:t>www.FAFSA.Gov</a:t>
            </a:r>
            <a:endParaRPr lang="en-US" dirty="0" smtClean="0"/>
          </a:p>
          <a:p>
            <a:pPr marL="0" indent="0" algn="ctr">
              <a:buNone/>
            </a:pPr>
            <a:r>
              <a:rPr lang="en-US" dirty="0">
                <a:hlinkClick r:id="rId6"/>
              </a:rPr>
              <a:t>http://</a:t>
            </a:r>
            <a:r>
              <a:rPr lang="en-US" dirty="0" smtClean="0">
                <a:hlinkClick r:id="rId6"/>
              </a:rPr>
              <a:t>www.erikthered.com/tutor/sat-act-calendar.html</a:t>
            </a:r>
            <a:endParaRPr lang="en-US" dirty="0" smtClean="0"/>
          </a:p>
          <a:p>
            <a:pPr marL="0" indent="0">
              <a:buNone/>
            </a:pPr>
            <a:endParaRPr lang="en-US" dirty="0" smtClean="0"/>
          </a:p>
          <a:p>
            <a:pPr marL="0" indent="0" algn="ctr">
              <a:buNone/>
            </a:pPr>
            <a:r>
              <a:rPr lang="en-US" b="1" dirty="0" smtClean="0"/>
              <a:t>Pay attention to grades and credit recovery - Final transcripts get sent to colleges based on your Senior Survey results in May.</a:t>
            </a:r>
          </a:p>
          <a:p>
            <a:pPr marL="0" indent="0">
              <a:buNone/>
            </a:pPr>
            <a:endParaRPr lang="en-US" b="1" dirty="0" smtClean="0"/>
          </a:p>
          <a:p>
            <a:pPr marL="0" indent="0">
              <a:buNone/>
            </a:pPr>
            <a:endParaRPr lang="en-US" dirty="0" smtClean="0"/>
          </a:p>
        </p:txBody>
      </p:sp>
    </p:spTree>
    <p:extLst>
      <p:ext uri="{BB962C8B-B14F-4D97-AF65-F5344CB8AC3E}">
        <p14:creationId xmlns:p14="http://schemas.microsoft.com/office/powerpoint/2010/main" val="741738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fe6ae76090ee6ff141fb2888835597d0">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035ba01bed2ee95ebc39c52a3053b8d9"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F700AA-7527-451D-9565-965A85D6943B}">
  <ds:schemaRefs>
    <ds:schemaRef ds:uri="http://schemas.microsoft.com/sharepoint/v3/contenttype/forms"/>
  </ds:schemaRefs>
</ds:datastoreItem>
</file>

<file path=customXml/itemProps2.xml><?xml version="1.0" encoding="utf-8"?>
<ds:datastoreItem xmlns:ds="http://schemas.openxmlformats.org/officeDocument/2006/customXml" ds:itemID="{3459CCE5-3DAE-4D4E-A196-2E0220200268}">
  <ds:schemaRefs>
    <ds:schemaRef ds:uri="http://purl.org/dc/terms/"/>
    <ds:schemaRef ds:uri="6030d41e-2c5e-4c17-aa69-3920c9b4b43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8efa2804-0e60-4ae3-80b9-93bd3095a15a"/>
    <ds:schemaRef ds:uri="http://www.w3.org/XML/1998/namespace"/>
    <ds:schemaRef ds:uri="http://purl.org/dc/dcmitype/"/>
  </ds:schemaRefs>
</ds:datastoreItem>
</file>

<file path=customXml/itemProps3.xml><?xml version="1.0" encoding="utf-8"?>
<ds:datastoreItem xmlns:ds="http://schemas.openxmlformats.org/officeDocument/2006/customXml" ds:itemID="{E0ADFB6D-A749-406A-83FF-A2397C618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436</TotalTime>
  <Words>168</Words>
  <Application>Microsoft Office PowerPoint</Application>
  <PresentationFormat>Widescreen</PresentationFormat>
  <Paragraphs>40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Senior Reminders</vt:lpstr>
      <vt:lpstr>PowerPoint Presentation</vt:lpstr>
      <vt:lpstr>PowerPoint Presentation</vt:lpstr>
      <vt:lpstr>PowerPoint Presentation</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OLGA PAPA</dc:creator>
  <cp:lastModifiedBy>Randy Teter</cp:lastModifiedBy>
  <cp:revision>37</cp:revision>
  <dcterms:created xsi:type="dcterms:W3CDTF">2017-09-01T14:20:46Z</dcterms:created>
  <dcterms:modified xsi:type="dcterms:W3CDTF">2024-09-09T17:47:49Z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